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1" r:id="rId22"/>
    <p:sldId id="282" r:id="rId23"/>
    <p:sldId id="280" r:id="rId24"/>
    <p:sldId id="277" r:id="rId25"/>
    <p:sldId id="278" r:id="rId26"/>
    <p:sldId id="279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/>
              <a:t>8/30/2015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/>
              <a:t>8/30/2015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 smtClean="0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8/30/2015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ja-JP" smtClean="0"/>
              <a:t>“</a:t>
            </a:r>
            <a:r>
              <a:rPr lang="en-US" altLang="ja-JP" err="1" smtClean="0"/>
              <a:t>besigo</a:t>
            </a:r>
            <a:r>
              <a:rPr lang="en-US" altLang="ja-JP" smtClean="0"/>
              <a:t>”</a:t>
            </a:r>
            <a:r>
              <a:rPr lang="en-US" altLang="ja-JP"/>
              <a:t/>
            </a:r>
            <a:br>
              <a:rPr lang="en-US" altLang="ja-JP"/>
            </a:br>
            <a:r>
              <a:rPr lang="en-US" altLang="ja-JP" err="1" smtClean="0"/>
              <a:t>Kelemen</a:t>
            </a:r>
            <a:r>
              <a:rPr lang="en-US" altLang="ja-JP" smtClean="0"/>
              <a:t> MLT full spectrum lens simulator.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smtClean="0"/>
              <a:t>Hajime UCHIMURA / nikq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07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Horizontal flares are very pouplar</a:t>
            </a:r>
            <a:br>
              <a:rPr lang="en-US" altLang="ja-JP" smtClean="0"/>
            </a:br>
            <a:r>
              <a:rPr lang="en-US" altLang="ja-JP" smtClean="0"/>
              <a:t>with anamo-lens.</a:t>
            </a:r>
            <a:endParaRPr kumimoji="1" lang="ja-JP" altLang="en-US"/>
          </a:p>
        </p:txBody>
      </p:sp>
      <p:pic>
        <p:nvPicPr>
          <p:cNvPr id="2054" name="Picture 6" descr="http://blog-imgs-51-origin.fc2.com/c/g/c/cgcompo/Anamorphic_Flare_05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720" y="1474637"/>
            <a:ext cx="762000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blog-imgs-63-origin.fc2.com/c/g/c/cgcompo/201402160040142b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7235"/>
            <a:ext cx="7721601" cy="323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533400" y="6410325"/>
            <a:ext cx="701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/>
              <a:t>reference &gt; http</a:t>
            </a:r>
            <a:r>
              <a:rPr kumimoji="1" lang="en-US" altLang="ja-JP"/>
              <a:t>://cgcompo.blog134.fc2.com/blog-entry-56.html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0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YEAH.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0400"/>
            <a:ext cx="12192000" cy="49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I couldn’t get smooth horizontal flares</a:t>
            </a:r>
            <a:br>
              <a:rPr lang="en-US" altLang="ja-JP" smtClean="0"/>
            </a:br>
            <a:r>
              <a:rPr lang="en-US" altLang="ja-JP" smtClean="0"/>
              <a:t>without roughness.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1" y="2160589"/>
            <a:ext cx="11613019" cy="469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normal vector goes random with</a:t>
            </a:r>
            <a:br>
              <a:rPr lang="en-US" altLang="ja-JP" smtClean="0"/>
            </a:br>
            <a:r>
              <a:rPr lang="en-US" altLang="ja-JP" smtClean="0"/>
              <a:t>roughness probability.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9"/>
            <a:ext cx="9890033" cy="36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9366"/>
            <a:ext cx="12192000" cy="9144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>
                <a:effectLst>
                  <a:glow rad="127000">
                    <a:schemeClr val="tx1"/>
                  </a:glow>
                </a:effectLst>
              </a:rPr>
              <a:t>Other examples.</a:t>
            </a:r>
            <a:endParaRPr kumimoji="1" lang="ja-JP" altLang="en-US">
              <a:effectLst>
                <a:glow rad="127000">
                  <a:schemeClr val="tx1"/>
                </a:glow>
              </a:effectLst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158770" y="5348221"/>
            <a:ext cx="83952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1" cap="none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Non uniform DoF circles.</a:t>
            </a:r>
            <a:endParaRPr lang="ja-JP" altLang="en-US" sz="5400" b="1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27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67" y="0"/>
            <a:ext cx="9144001" cy="68580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143013" y="5348221"/>
            <a:ext cx="64267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DoF circle kick-out</a:t>
            </a:r>
            <a:endParaRPr lang="ja-JP" altLang="en-US" sz="5400" b="1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7458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228600"/>
            <a:ext cx="9753600" cy="73152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312403" y="5348221"/>
            <a:ext cx="40879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astigmatism</a:t>
            </a:r>
            <a:endParaRPr lang="ja-JP" altLang="en-US" sz="5400" b="1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28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228600"/>
            <a:ext cx="9753600" cy="73152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564346" y="5348221"/>
            <a:ext cx="1584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halo</a:t>
            </a:r>
            <a:endParaRPr lang="ja-JP" altLang="en-US" sz="5400" b="1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390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228600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2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228600"/>
            <a:ext cx="9753600" cy="73152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267519" y="5348221"/>
            <a:ext cx="41777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1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DoF fringes</a:t>
            </a:r>
            <a:r>
              <a:rPr lang="en-US" altLang="ja-JP" sz="5400" b="1" cap="none" spc="5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.</a:t>
            </a:r>
            <a:endParaRPr lang="ja-JP" altLang="en-US" sz="5400" b="1" cap="none" spc="5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350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err="1"/>
              <a:t>b</a:t>
            </a:r>
            <a:r>
              <a:rPr kumimoji="1" lang="en-US" altLang="ja-JP" err="1" smtClean="0"/>
              <a:t>esigo</a:t>
            </a:r>
            <a:r>
              <a:rPr kumimoji="1" lang="en-US" altLang="ja-JP" smtClean="0"/>
              <a:t>?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smtClean="0"/>
              <a:t>娘</a:t>
            </a:r>
            <a:r>
              <a:rPr lang="en-US" altLang="ja-JP" smtClean="0"/>
              <a:t>(2</a:t>
            </a:r>
            <a:r>
              <a:rPr lang="ja-JP" altLang="en-US" smtClean="0"/>
              <a:t>歳</a:t>
            </a:r>
            <a:r>
              <a:rPr lang="en-US" altLang="ja-JP" smtClean="0"/>
              <a:t>)</a:t>
            </a:r>
            <a:r>
              <a:rPr lang="ja-JP" altLang="en-US" smtClean="0"/>
              <a:t>、最近になり日本語が楽しくて仕方ないらしい</a:t>
            </a:r>
            <a:endParaRPr lang="en-US" altLang="ja-JP" smtClean="0"/>
          </a:p>
          <a:p>
            <a:r>
              <a:rPr kumimoji="1" lang="ja-JP" altLang="en-US"/>
              <a:t>新しい単語</a:t>
            </a:r>
            <a:r>
              <a:rPr kumimoji="1" lang="ja-JP" altLang="en-US" smtClean="0"/>
              <a:t>を</a:t>
            </a:r>
            <a:r>
              <a:rPr kumimoji="1" lang="ja-JP" altLang="en-US"/>
              <a:t>思いつく</a:t>
            </a:r>
            <a:r>
              <a:rPr kumimoji="1" lang="ja-JP" altLang="en-US" smtClean="0"/>
              <a:t>と気に入って繰り返す</a:t>
            </a:r>
            <a:endParaRPr kumimoji="1" lang="en-US" altLang="ja-JP" smtClean="0"/>
          </a:p>
          <a:p>
            <a:r>
              <a:rPr lang="ja-JP" altLang="en-US"/>
              <a:t>最近</a:t>
            </a:r>
            <a:r>
              <a:rPr lang="ja-JP" altLang="en-US" smtClean="0"/>
              <a:t>は「べしご！」</a:t>
            </a:r>
            <a:endParaRPr lang="en-US" altLang="ja-JP" smtClean="0"/>
          </a:p>
          <a:p>
            <a:r>
              <a:rPr kumimoji="1" lang="ja-JP" altLang="en-US"/>
              <a:t>以前</a:t>
            </a:r>
            <a:r>
              <a:rPr kumimoji="1" lang="ja-JP" altLang="en-US" smtClean="0"/>
              <a:t>は「がじゃい！」</a:t>
            </a:r>
            <a:endParaRPr kumimoji="1" lang="en-US" altLang="ja-JP" smtClean="0"/>
          </a:p>
          <a:p>
            <a:endParaRPr lang="en-US" altLang="ja-JP"/>
          </a:p>
          <a:p>
            <a:r>
              <a:rPr kumimoji="1" lang="ja-JP" altLang="en-US" smtClean="0"/>
              <a:t>記念なのでレンダラーの名前に使った。</a:t>
            </a:r>
            <a:endParaRPr kumimoji="1" lang="en-US" altLang="ja-JP" smtClean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64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228600"/>
            <a:ext cx="97536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RGB&gt;Spectrum is done with</a:t>
            </a:r>
            <a:br>
              <a:rPr kumimoji="1" lang="en-US" altLang="ja-JP" smtClean="0"/>
            </a:br>
            <a:r>
              <a:rPr lang="en-US" altLang="ja-JP" smtClean="0"/>
              <a:t>Smit’s method.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 "An RGB to Spectrum Conversion for Reflectances," </a:t>
            </a:r>
            <a:r>
              <a:rPr lang="en-US" altLang="ja-JP" i="1"/>
              <a:t>Journal of Graphics Tools</a:t>
            </a:r>
            <a:r>
              <a:rPr lang="en-US" altLang="ja-JP"/>
              <a:t>, Vol. 4, No. 4, pp. 11-22, 1999</a:t>
            </a:r>
            <a:r>
              <a:rPr lang="en-US" altLang="ja-JP" smtClean="0"/>
              <a:t>.</a:t>
            </a:r>
          </a:p>
          <a:p>
            <a:endParaRPr kumimoji="1" lang="en-US" altLang="ja-JP"/>
          </a:p>
          <a:p>
            <a:r>
              <a:rPr lang="en-US" altLang="ja-JP" smtClean="0"/>
              <a:t>algorithm is very simple.</a:t>
            </a:r>
          </a:p>
          <a:p>
            <a:pPr lvl="1"/>
            <a:r>
              <a:rPr kumimoji="1" lang="en-US" altLang="ja-JP" smtClean="0"/>
              <a:t>maximum component makes base spectrum.</a:t>
            </a:r>
          </a:p>
          <a:p>
            <a:pPr lvl="1"/>
            <a:r>
              <a:rPr lang="en-US" altLang="ja-JP" smtClean="0"/>
              <a:t>remains make complementary colors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442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Mesh smooth normal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mtClean="0"/>
              <a:t>mesh smooth normal is calculated from</a:t>
            </a:r>
            <a:br>
              <a:rPr kumimoji="1" lang="en-US" altLang="ja-JP" smtClean="0"/>
            </a:br>
            <a:r>
              <a:rPr kumimoji="1" lang="en-US" altLang="ja-JP" smtClean="0"/>
              <a:t>vertex normal averages.</a:t>
            </a:r>
          </a:p>
        </p:txBody>
      </p:sp>
    </p:spTree>
    <p:extLst>
      <p:ext uri="{BB962C8B-B14F-4D97-AF65-F5344CB8AC3E}">
        <p14:creationId xmlns:p14="http://schemas.microsoft.com/office/powerpoint/2010/main" val="3454739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fail samples.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138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buggy refract.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866" y="501650"/>
            <a:ext cx="8475134" cy="63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782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refraction</a:t>
            </a:r>
            <a:br>
              <a:rPr kumimoji="1" lang="en-US" altLang="ja-JP" smtClean="0"/>
            </a:br>
            <a:r>
              <a:rPr lang="en-US" altLang="ja-JP" smtClean="0"/>
              <a:t>bug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476250"/>
            <a:ext cx="85090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60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total-reflection</a:t>
            </a:r>
            <a:br>
              <a:rPr lang="en-US" altLang="ja-JP" smtClean="0"/>
            </a:br>
            <a:r>
              <a:rPr lang="en-US" altLang="ja-JP" smtClean="0"/>
              <a:t>bug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9" y="1023937"/>
            <a:ext cx="7523531" cy="564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41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conclusion.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mtClean="0"/>
              <a:t>Got “eye-candy” lens bokehs from actual patented lenses with</a:t>
            </a:r>
          </a:p>
          <a:p>
            <a:pPr marL="0" indent="0">
              <a:buNone/>
            </a:pPr>
            <a:r>
              <a:rPr lang="en-US" altLang="ja-JP"/>
              <a:t>	</a:t>
            </a:r>
            <a:r>
              <a:rPr lang="en-US" altLang="ja-JP" smtClean="0"/>
              <a:t>full spectrum effects like purple/green fringes, etc..</a:t>
            </a:r>
          </a:p>
          <a:p>
            <a:r>
              <a:rPr kumimoji="1" lang="en-US" altLang="ja-JP" smtClean="0"/>
              <a:t>HDR background makes everything good.</a:t>
            </a:r>
          </a:p>
          <a:p>
            <a:r>
              <a:rPr lang="en-US" altLang="ja-JP" smtClean="0"/>
              <a:t>Real lens simulation is very fun!</a:t>
            </a:r>
          </a:p>
          <a:p>
            <a:endParaRPr kumimoji="1" lang="en-US" altLang="ja-JP" smtClean="0"/>
          </a:p>
          <a:p>
            <a:r>
              <a:rPr kumimoji="1" lang="en-US" altLang="ja-JP" smtClean="0"/>
              <a:t>Thank you my family!!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7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specialities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mtClean="0"/>
              <a:t>Fullspectrum</a:t>
            </a:r>
          </a:p>
          <a:p>
            <a:pPr lvl="1"/>
            <a:r>
              <a:rPr lang="en-US" altLang="ja-JP" smtClean="0"/>
              <a:t>supports RGB&gt;Spectrum by Smits’</a:t>
            </a:r>
          </a:p>
          <a:p>
            <a:pPr lvl="1"/>
            <a:r>
              <a:rPr lang="en-US" altLang="ja-JP" smtClean="0"/>
              <a:t>support blackbody emitters.</a:t>
            </a:r>
            <a:endParaRPr lang="en-US" altLang="ja-JP"/>
          </a:p>
          <a:p>
            <a:endParaRPr lang="en-US" altLang="ja-JP" smtClean="0"/>
          </a:p>
          <a:p>
            <a:r>
              <a:rPr kumimoji="1" lang="en-US" altLang="ja-JP" smtClean="0"/>
              <a:t>KelemenMLT</a:t>
            </a:r>
            <a:r>
              <a:rPr lang="en-US" altLang="ja-JP" smtClean="0"/>
              <a:t>(pt)</a:t>
            </a:r>
          </a:p>
          <a:p>
            <a:r>
              <a:rPr lang="en-US" altLang="ja-JP" smtClean="0"/>
              <a:t>Real l</a:t>
            </a:r>
            <a:r>
              <a:rPr kumimoji="1" lang="en-US" altLang="ja-JP" smtClean="0"/>
              <a:t>ens simulation</a:t>
            </a:r>
          </a:p>
          <a:p>
            <a:pPr lvl="1"/>
            <a:r>
              <a:rPr lang="en-US" altLang="ja-JP" smtClean="0"/>
              <a:t>with autofocus </a:t>
            </a:r>
            <a:r>
              <a:rPr lang="en-US" altLang="ja-JP" smtClean="0">
                <a:sym typeface="Wingdings" panose="05000000000000000000" pitchFamily="2" charset="2"/>
              </a:rPr>
              <a:t></a:t>
            </a:r>
          </a:p>
          <a:p>
            <a:endParaRPr lang="en-US" altLang="ja-JP">
              <a:sym typeface="Wingdings" panose="05000000000000000000" pitchFamily="2" charset="2"/>
            </a:endParaRPr>
          </a:p>
          <a:p>
            <a:r>
              <a:rPr lang="en-US" altLang="ja-JP" smtClean="0">
                <a:sym typeface="Wingdings" panose="05000000000000000000" pitchFamily="2" charset="2"/>
              </a:rPr>
              <a:t>SPH simulated fluid models from Blender.</a:t>
            </a:r>
          </a:p>
          <a:p>
            <a:pPr lvl="1"/>
            <a:endParaRPr kumimoji="1" lang="en-US" altLang="ja-JP" smtClean="0"/>
          </a:p>
          <a:p>
            <a:endParaRPr kumimoji="1" lang="en-US" altLang="ja-JP" smtClean="0"/>
          </a:p>
        </p:txBody>
      </p:sp>
    </p:spTree>
    <p:extLst>
      <p:ext uri="{BB962C8B-B14F-4D97-AF65-F5344CB8AC3E}">
        <p14:creationId xmlns:p14="http://schemas.microsoft.com/office/powerpoint/2010/main" val="376207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Differ from past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mtClean="0"/>
              <a:t>Past year, the lens simulation was limited to only one direction.</a:t>
            </a:r>
          </a:p>
          <a:p>
            <a:pPr lvl="1"/>
            <a:r>
              <a:rPr lang="en-US" altLang="ja-JP" smtClean="0"/>
              <a:t>No reflection, no ghosts, no flares.</a:t>
            </a:r>
          </a:p>
          <a:p>
            <a:endParaRPr kumimoji="1" lang="en-US" altLang="ja-JP"/>
          </a:p>
          <a:p>
            <a:r>
              <a:rPr lang="en-US" altLang="ja-JP" smtClean="0"/>
              <a:t>This year, everything is simulated.</a:t>
            </a:r>
          </a:p>
          <a:p>
            <a:pPr lvl="1"/>
            <a:r>
              <a:rPr kumimoji="1" lang="en-US" altLang="ja-JP" smtClean="0"/>
              <a:t>Based on Fresnel reflection.</a:t>
            </a:r>
          </a:p>
          <a:p>
            <a:pPr lvl="1"/>
            <a:r>
              <a:rPr lang="en-US" altLang="ja-JP" smtClean="0"/>
              <a:t>done with KelmenMLT.</a:t>
            </a:r>
          </a:p>
          <a:p>
            <a:pPr lvl="1"/>
            <a:r>
              <a:rPr kumimoji="1" lang="en-US" altLang="ja-JP" smtClean="0"/>
              <a:t>very hard without MCMC.</a:t>
            </a:r>
          </a:p>
          <a:p>
            <a:pPr lvl="1"/>
            <a:endParaRPr lang="en-US" altLang="ja-JP"/>
          </a:p>
          <a:p>
            <a:pPr lvl="1"/>
            <a:r>
              <a:rPr lang="en-US" altLang="ja-JP"/>
              <a:t>R</a:t>
            </a:r>
            <a:r>
              <a:rPr kumimoji="1" lang="en-US" altLang="ja-JP" smtClean="0"/>
              <a:t>aytracing is done with Embree. My interest is on just lenses!</a:t>
            </a:r>
          </a:p>
        </p:txBody>
      </p:sp>
    </p:spTree>
    <p:extLst>
      <p:ext uri="{BB962C8B-B14F-4D97-AF65-F5344CB8AC3E}">
        <p14:creationId xmlns:p14="http://schemas.microsoft.com/office/powerpoint/2010/main" val="398035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25825" y="-6391275"/>
            <a:ext cx="39014400" cy="195072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example.(ELMARIT28/2.8)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610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Original lens format that supports</a:t>
            </a:r>
            <a:br>
              <a:rPr lang="en-US" altLang="ja-JP" smtClean="0"/>
            </a:br>
            <a:r>
              <a:rPr lang="en-US" altLang="ja-JP" smtClean="0"/>
              <a:t>backfrange, image circle, roughness.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endParaRPr lang="pt-BR" altLang="ja-JP"/>
          </a:p>
          <a:p>
            <a:r>
              <a:rPr lang="pt-BR" altLang="ja-JP"/>
              <a:t>C 35</a:t>
            </a:r>
          </a:p>
          <a:p>
            <a:r>
              <a:rPr lang="pt-BR" altLang="ja-JP"/>
              <a:t>SZ 60.5  6.84462668188714E-03 11.6999998092651   1.799520 42.09</a:t>
            </a:r>
          </a:p>
          <a:p>
            <a:r>
              <a:rPr lang="pt-BR" altLang="ja-JP"/>
              <a:t>SZ 60.5  1.71909915594792E-03   .200000002980232 1 1</a:t>
            </a:r>
          </a:p>
          <a:p>
            <a:r>
              <a:rPr lang="pt-BR" altLang="ja-JP"/>
              <a:t>SZ 50.5  1.08342358281315E-02 10.3000001907349   1.67003  47.2</a:t>
            </a:r>
          </a:p>
          <a:p>
            <a:r>
              <a:rPr lang="pt-BR" altLang="ja-JP"/>
              <a:t>SZ 50.5  6.09756097560976E-03   .200000002980232 1 1</a:t>
            </a:r>
          </a:p>
          <a:p>
            <a:r>
              <a:rPr lang="pt-BR" altLang="ja-JP"/>
              <a:t>SZ 43.0  1.84162065202661E-02 24.3999996185303   1.6935   53.4</a:t>
            </a:r>
          </a:p>
          <a:p>
            <a:r>
              <a:rPr lang="pt-BR" altLang="ja-JP"/>
              <a:t>SZ 43.0 -3.28623082522222E-03  0                 1 1</a:t>
            </a:r>
          </a:p>
          <a:p>
            <a:r>
              <a:rPr lang="pt-BR" altLang="ja-JP"/>
              <a:t>SZ 43.0 -3.28623082522222E-03  6.30000019073486  1.7552   27.5</a:t>
            </a:r>
          </a:p>
          <a:p>
            <a:r>
              <a:rPr lang="pt-BR" altLang="ja-JP"/>
              <a:t>SZ 28.0  3.31125819449372E-02 17                 1 1</a:t>
            </a:r>
          </a:p>
          <a:p>
            <a:r>
              <a:rPr lang="pt-BR" altLang="ja-JP"/>
              <a:t>I  25    0                     9.60000038146973</a:t>
            </a:r>
          </a:p>
          <a:p>
            <a:r>
              <a:rPr lang="pt-BR" altLang="ja-JP"/>
              <a:t>SZ 28   -2.16450212875792E-02  4                 1.5927   35.27</a:t>
            </a:r>
          </a:p>
          <a:p>
            <a:r>
              <a:rPr lang="pt-BR" altLang="ja-JP"/>
              <a:t>SZ 28    8.00640502628659E-03  0                 1 1</a:t>
            </a:r>
          </a:p>
          <a:p>
            <a:r>
              <a:rPr lang="pt-BR" altLang="ja-JP"/>
              <a:t>SZ 28    8.00640502628659E-03 14.5               1.7859   44.17</a:t>
            </a:r>
          </a:p>
          <a:p>
            <a:r>
              <a:rPr lang="pt-BR" altLang="ja-JP"/>
              <a:t>SZ 28   -0.013736263160443     0.200000002980232 1 1</a:t>
            </a:r>
          </a:p>
          <a:p>
            <a:r>
              <a:rPr lang="pt-BR" altLang="ja-JP"/>
              <a:t>SZ 34.5  8.24402287585521E-03 11.6000003814697   1.7859   44.17</a:t>
            </a:r>
          </a:p>
          <a:p>
            <a:r>
              <a:rPr lang="pt-BR" altLang="ja-JP"/>
              <a:t>SZ 34.5 -7.67459690390627E-03 38.4850481401564   1 1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502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KelemenMLT is based on </a:t>
            </a:r>
            <a:br>
              <a:rPr kumimoji="1" lang="en-US" altLang="ja-JP" smtClean="0"/>
            </a:br>
            <a:r>
              <a:rPr lang="en-US" altLang="ja-JP" smtClean="0"/>
              <a:t>hole-san’s simplemlt.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smtClean="0"/>
          </a:p>
          <a:p>
            <a:endParaRPr lang="en-US" altLang="ja-JP"/>
          </a:p>
          <a:p>
            <a:endParaRPr kumimoji="1" lang="en-US" altLang="ja-JP" smtClean="0"/>
          </a:p>
          <a:p>
            <a:endParaRPr lang="en-US" altLang="ja-JP"/>
          </a:p>
          <a:p>
            <a:r>
              <a:rPr lang="en-US" altLang="ja-JP" smtClean="0"/>
              <a:t>simplemlt is god.</a:t>
            </a:r>
          </a:p>
          <a:p>
            <a:r>
              <a:rPr lang="en-US" altLang="ja-JP" smtClean="0"/>
              <a:t>Tried to implement Disney principled BRDFs but time’s up.</a:t>
            </a:r>
          </a:p>
        </p:txBody>
      </p:sp>
    </p:spTree>
    <p:extLst>
      <p:ext uri="{BB962C8B-B14F-4D97-AF65-F5344CB8AC3E}">
        <p14:creationId xmlns:p14="http://schemas.microsoft.com/office/powerpoint/2010/main" val="133672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Roughness?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smtClean="0"/>
              <a:t>To achieve anamorphic flares.</a:t>
            </a:r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0349"/>
            <a:ext cx="11196276" cy="39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3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Anamorphic lenses are used mostly for</a:t>
            </a:r>
            <a:br>
              <a:rPr kumimoji="1" lang="en-US" altLang="ja-JP" smtClean="0"/>
            </a:br>
            <a:r>
              <a:rPr lang="en-US" altLang="ja-JP" smtClean="0"/>
              <a:t>cinema cameras to enwide FOV.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28" name="Picture 4" descr="08-anamorphic_len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8"/>
            <a:ext cx="8922192" cy="37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2552700" y="6306235"/>
            <a:ext cx="92392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mtClean="0"/>
              <a:t>reference &gt; </a:t>
            </a:r>
            <a:r>
              <a:rPr lang="ja-JP" altLang="en-US" smtClean="0"/>
              <a:t>http</a:t>
            </a:r>
            <a:r>
              <a:rPr lang="ja-JP" altLang="en-US"/>
              <a:t>://www.pronews.jp/column/raitank/1112291230.html</a:t>
            </a:r>
          </a:p>
        </p:txBody>
      </p:sp>
    </p:spTree>
    <p:extLst>
      <p:ext uri="{BB962C8B-B14F-4D97-AF65-F5344CB8AC3E}">
        <p14:creationId xmlns:p14="http://schemas.microsoft.com/office/powerpoint/2010/main" val="335612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</TotalTime>
  <Words>365</Words>
  <Application>Microsoft Office PowerPoint</Application>
  <PresentationFormat>ワイド画面</PresentationFormat>
  <Paragraphs>89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メイリオ</vt:lpstr>
      <vt:lpstr>Arial</vt:lpstr>
      <vt:lpstr>Trebuchet MS</vt:lpstr>
      <vt:lpstr>Wingdings</vt:lpstr>
      <vt:lpstr>Wingdings 3</vt:lpstr>
      <vt:lpstr>ファセット</vt:lpstr>
      <vt:lpstr>“besigo” Kelemen MLT full spectrum lens simulator.</vt:lpstr>
      <vt:lpstr>besigo?</vt:lpstr>
      <vt:lpstr>specialities</vt:lpstr>
      <vt:lpstr>Differ from past</vt:lpstr>
      <vt:lpstr>example.(ELMARIT28/2.8)</vt:lpstr>
      <vt:lpstr>Original lens format that supports backfrange, image circle, roughness.</vt:lpstr>
      <vt:lpstr>KelemenMLT is based on  hole-san’s simplemlt.</vt:lpstr>
      <vt:lpstr>Roughness?</vt:lpstr>
      <vt:lpstr>Anamorphic lenses are used mostly for cinema cameras to enwide FOV.</vt:lpstr>
      <vt:lpstr>Horizontal flares are very pouplar with anamo-lens.</vt:lpstr>
      <vt:lpstr>YEAH.</vt:lpstr>
      <vt:lpstr>I couldn’t get smooth horizontal flares without roughness.</vt:lpstr>
      <vt:lpstr>normal vector goes random with roughness probability.</vt:lpstr>
      <vt:lpstr>Other examples.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RGB&gt;Spectrum is done with Smit’s method.</vt:lpstr>
      <vt:lpstr>Mesh smooth normal</vt:lpstr>
      <vt:lpstr>fail samples.</vt:lpstr>
      <vt:lpstr>buggy refract.</vt:lpstr>
      <vt:lpstr>refraction bug</vt:lpstr>
      <vt:lpstr>total-reflection bug</vt:lpstr>
      <vt:lpstr>conclusion.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“besigo” Kelemen MLT full spectrum lens simulator.</dc:title>
  <dc:creator>HAJIME UCHIMURA</dc:creator>
  <cp:lastModifiedBy>HAJIME UCHIMURA</cp:lastModifiedBy>
  <cp:revision>20</cp:revision>
  <dcterms:created xsi:type="dcterms:W3CDTF">2015-08-26T17:20:18Z</dcterms:created>
  <dcterms:modified xsi:type="dcterms:W3CDTF">2015-08-30T12:20:08Z</dcterms:modified>
</cp:coreProperties>
</file>